
<file path=[Content_Types].xml><?xml version="1.0" encoding="utf-8"?>
<Types xmlns="http://schemas.openxmlformats.org/package/2006/content-types">
  <Default Extension="xml" ContentType="application/xml"/>
  <Default Extension="gif" ContentType="image/gif"/>
  <Default Extension="png" ContentType="image/png"/>
  <Default Extension="rels" ContentType="application/vnd.openxmlformats-package.relationships+xml"/>
  <Override PartName="/ppt/slides/slide1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6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65" r:id="rId2"/>
  </p:sldMasterIdLst>
  <p:notesMasterIdLst>
    <p:notesMasterId r:id="rId1"/>
  </p:notesMasterIdLst>
  <p:sldIdLst>
    <p:sldId id="275" r:id="rId3"/>
    <p:sldId id="277" r:id="rId4"/>
    <p:sldId id="279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/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 standalone="yes"?>
<Relationships xmlns="http://schemas.openxmlformats.org/package/2006/relationships"><Relationship Id="rId5" Type="http://schemas.openxmlformats.org/officeDocument/2006/relationships/slide" Target="slides/slide3.xml"/><Relationship Id="rId12" Type="http://schemas.openxmlformats.org/officeDocument/2006/relationships/slide" Target="slides/slide10.xml"/><Relationship Id="rId16" Type="http://schemas.openxmlformats.org/officeDocument/2006/relationships/tableStyles" Target="tableStyles.xml"/><Relationship Id="rId15" Type="http://schemas.openxmlformats.org/officeDocument/2006/relationships/theme" Target="theme/theme1.xml"/><Relationship Id="rId11" Type="http://schemas.openxmlformats.org/officeDocument/2006/relationships/slide" Target="slides/slide9.xml"/><Relationship Id="rId14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3" Type="http://schemas.openxmlformats.org/officeDocument/2006/relationships/slide" Target="slides/slide11.xml"/><Relationship Id="rId8" Type="http://schemas.openxmlformats.org/officeDocument/2006/relationships/slide" Target="slides/slide6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3" Type="http://schemas.openxmlformats.org/officeDocument/2006/relationships/slide" Target="slides/slide1.xml"/><Relationship Id="rId6" Type="http://schemas.openxmlformats.org/officeDocument/2006/relationships/slide" Target="slides/slide4.xml"/><Relationship Id="rId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hdr" idx="0"/>
          </p:nvPr>
        </p:nvSpPr>
        <p:spPr>
          <a:xfrm>
            <a:off x="0" y="0"/>
            <a:ext cx="2971800" cy="4572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3" name=""/>
          <p:cNvSpPr txBox="1"/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4" name=""/>
          <p:cNvSpPr txBox="1"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5" name=""/>
          <p:cNvSpPr txBox="1"/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/>
              <a:t>Click to edit master text styles</a:t>
            </a:r>
          </a:p>
        </p:txBody>
      </p:sp>
      <p:sp>
        <p:nvSpPr>
          <p:cNvPr id="6" name=""/>
          <p:cNvSpPr txBox="1"/>
          <p:nvPr>
            <p:ph type="ftr" idx="4"/>
          </p:nvPr>
        </p:nvSpPr>
        <p:spPr>
          <a:xfrm>
            <a:off x="0" y="8685212"/>
            <a:ext cx="2971800" cy="4572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5"/>
          </p:nvPr>
        </p:nvSpPr>
        <p:spPr>
          <a:xfrm>
            <a:off x="3884613" y="8685212"/>
            <a:ext cx="2971800" cy="457200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
<Relationships xmlns="http://schemas.openxmlformats.org/package/2006/relationships"></Relationships>
</file>

<file path=ppt/notesSlides/_rels/notesSlide2.xml.rels><?xml version="1.0" encoding="UTF-8" standalone="yes"?>
<Relationships xmlns="http://schemas.openxmlformats.org/package/2006/relationships"></Relationships>
</file>

<file path=ppt/notesSlides/_rels/notesSlide3.xml.rels><?xml version="1.0" encoding="UTF-8" standalone="yes"?>
<Relationships xmlns="http://schemas.openxmlformats.org/package/2006/relationships"></Relationships>
</file>

<file path=ppt/notesSlides/_rels/notesSlide4.xml.rels><?xml version="1.0" encoding="UTF-8" standalone="yes"?>
<Relationships xmlns="http://schemas.openxmlformats.org/package/2006/relationships"></Relationships>
</file>

<file path=ppt/notesSlides/_rels/notesSlide5.xml.rels><?xml version="1.0" encoding="UTF-8" standalone="yes"?>
<Relationships xmlns="http://schemas.openxmlformats.org/package/2006/relationships"></Relationships>
</file>

<file path=ppt/notesSlides/_rels/notesSlide6.xml.rels><?xml version="1.0" encoding="UTF-8" standalone="yes"?>
<Relationships xmlns="http://schemas.openxmlformats.org/package/2006/relationships"></Relationships>
</file>

<file path=ppt/notesSlides/_rels/notesSlide7.xml.rels><?xml version="1.0" encoding="UTF-8" standalone="yes"?>
<Relationships xmlns="http://schemas.openxmlformats.org/package/2006/relationships"></Relationships>
</file>

<file path=ppt/notesSlides/_rels/notesSlide8.xml.rels><?xml version="1.0" encoding="UTF-8" standalone="yes"?>
<Relationships xmlns="http://schemas.openxmlformats.org/package/2006/relationships"></Relationships>
</file>

<file path=ppt/notesSlides/_rels/notesSlide9.xml.rels><?xml version="1.0" encoding="UTF-8" standalone="yes"?>
<Relationships xmlns="http://schemas.openxmlformats.org/package/2006/relationships"></Relationships>
</file>

<file path=ppt/notesSlides/_rels/notesSlide10.xml.rels><?xml version="1.0" encoding="UTF-8" standalone="yes"?>
<Relationships xmlns="http://schemas.openxmlformats.org/package/2006/relationships"></Relationships>
</file>

<file path=ppt/notesSlides/_rels/notesSlide11.xml.rels><?xml version="1.0" encoding="UTF-8" standalone="yes"?>
<Relationships xmlns="http://schemas.openxmlformats.org/package/2006/relationships"></Relationships>
</file>

<file path=ppt/notesSlides/notesSlide1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</p:spTree>
  </p:cSld>
</p:notes>
</file>

<file path=ppt/notesSlides/notesSlide2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</p:spTree>
  </p:cSld>
</p:notes>
</file>

<file path=ppt/notesSlides/notesSlide3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</p:spTree>
  </p:cSld>
</p:notes>
</file>

<file path=ppt/notesSlides/notesSlide4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5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6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7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8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9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10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notesSlides/notesSlide11.xml><?xml version="1.0" encoding="utf-8"?>
<p:notes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/>
          </p:nvPr>
        </p:nvSpPr>
        <p:spPr>
          <a:xfrm>
            <a:off x="685800" y="609600"/>
            <a:ext cx="7086600" cy="533400"/>
          </a:xfrm>
          <a:prstGeom prst="rect"/>
        </p:spPr>
        <p:txBody>
          <a:bodyPr/>
          <a:lstStyle>
            <a:lvl1pPr lvl="0">
              <a:defRPr/>
            </a:lvl1pPr>
          </a:lstStyle>
          <a:p/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image" Target="../media/image2.png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2895600" y="761999"/>
            <a:ext cx="8610600" cy="1303867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202080"/>
            <a:ext cx="3456432" cy="617320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4" name=""/>
          <p:cNvSpPr txBox="1"/>
          <p:nvPr>
            <p:ph type="body" idx="15" sz="half"/>
          </p:nvPr>
        </p:nvSpPr>
        <p:spPr>
          <a:xfrm>
            <a:off x="685799" y="2904565"/>
            <a:ext cx="3456432" cy="3314132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body" idx="3" sz="quarter"/>
          </p:nvPr>
        </p:nvSpPr>
        <p:spPr>
          <a:xfrm>
            <a:off x="4368800" y="2201333"/>
            <a:ext cx="3456433" cy="626534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6" name=""/>
          <p:cNvSpPr txBox="1"/>
          <p:nvPr>
            <p:ph type="body" idx="16" sz="half"/>
          </p:nvPr>
        </p:nvSpPr>
        <p:spPr>
          <a:xfrm>
            <a:off x="4366859" y="2904067"/>
            <a:ext cx="3456431" cy="3314620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7" name=""/>
          <p:cNvSpPr txBox="1"/>
          <p:nvPr>
            <p:ph type="body" idx="13" sz="quarter"/>
          </p:nvPr>
        </p:nvSpPr>
        <p:spPr>
          <a:xfrm>
            <a:off x="8051800" y="2192866"/>
            <a:ext cx="3456432" cy="626534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8" name=""/>
          <p:cNvSpPr txBox="1"/>
          <p:nvPr>
            <p:ph type="body" idx="17" sz="half"/>
          </p:nvPr>
        </p:nvSpPr>
        <p:spPr>
          <a:xfrm>
            <a:off x="8051801" y="2904565"/>
            <a:ext cx="3456431" cy="3314132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9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10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11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3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4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/>
        </p:spPr>
        <p:txBody>
          <a:bodyPr anchor="ctr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1024467" y="3649133"/>
            <a:ext cx="10130517" cy="999067"/>
          </a:xfrm>
          <a:prstGeom prst="rect"/>
        </p:spPr>
        <p:txBody>
          <a:bodyPr anchor="ctr"/>
          <a:lstStyle>
            <a:lvl1pPr lvl="0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xfrm>
            <a:off x="7814453" y="381000"/>
            <a:ext cx="2910841" cy="365125"/>
          </a:xfrm>
          <a:prstGeom prst="rect"/>
        </p:spPr>
        <p:txBody>
          <a:bodyPr/>
          <a:lstStyle>
            <a:lvl1pPr lvl="0" algn="r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xfrm>
            <a:off x="685800" y="379941"/>
            <a:ext cx="6991492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xfrm>
            <a:off x="10862452" y="381000"/>
            <a:ext cx="64375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 sz="half"/>
          </p:nvPr>
        </p:nvSpPr>
        <p:spPr>
          <a:xfrm>
            <a:off x="685800" y="2194559"/>
            <a:ext cx="5334000" cy="4024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172200" y="2194559"/>
            <a:ext cx="5334000" cy="4024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685777" y="4697360"/>
            <a:ext cx="10822035" cy="819355"/>
          </a:xfrm>
          <a:prstGeom prst="rect"/>
        </p:spPr>
        <p:txBody>
          <a:bodyPr anchor="b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pic" idx="1"/>
          </p:nvPr>
        </p:nvSpPr>
        <p:spPr>
          <a:xfrm>
            <a:off x="681727" y="941439"/>
            <a:ext cx="10821841" cy="3478161"/>
          </a:xfrm>
          <a:prstGeom prst="rect"/>
        </p:spPr>
        <p:txBody>
          <a:bodyPr anchor="t"/>
          <a:lstStyle>
            <a:lvl1pPr lvl="0" rtl="0" marL="0" indent="0">
              <a:buNone/>
              <a:defRPr sz="3200"/>
            </a:lvl1pPr>
          </a:lstStyle>
          <a:p>
            <a:pPr lvl="0" rtl="0"/>
            <a:r>
              <a:rPr lang="es-ES"/>
              <a:t>Haga clic en el icono para agregar una imagen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85800" y="5516715"/>
            <a:ext cx="10820400" cy="701970"/>
          </a:xfrm>
          <a:prstGeom prst="rect"/>
        </p:spPr>
        <p:txBody>
          <a:bodyPr/>
          <a:lstStyle>
            <a:lvl1pPr lvl="0" algn="l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4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5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8618" y="4191000"/>
            <a:ext cx="3451582" cy="682765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4" name=""/>
          <p:cNvSpPr txBox="1"/>
          <p:nvPr>
            <p:ph type="pic" idx="15"/>
          </p:nvPr>
        </p:nvSpPr>
        <p:spPr>
          <a:xfrm>
            <a:off x="688618" y="2362200"/>
            <a:ext cx="3451582" cy="1524000"/>
          </a:xfrm>
          <a:prstGeom prst="rect"/>
          <a:effectLst>
            <a:outerShdw sx="100000" sy="100000" dir="5400000" dist="50798" blurRad="50800" algn="tl">
              <a:srgbClr val="000000">
                <a:alpha val="43000"/>
              </a:srgbClr>
            </a:outerShdw>
          </a:effectLst>
        </p:spPr>
        <p:txBody>
          <a:bodyPr anchor="t"/>
          <a:lstStyle>
            <a:lvl1pPr lvl="0" algn="ctr" rtl="0" marL="0" indent="0">
              <a:buNone/>
              <a:defRPr sz="1600"/>
            </a:lvl1pPr>
          </a:lstStyle>
          <a:p>
            <a:pPr lvl="0" rtl="0"/>
            <a:r>
              <a:rPr lang="es-ES"/>
              <a:t>Haga clic en el icono para agregar una imagen</a:t>
            </a:r>
          </a:p>
        </p:txBody>
      </p:sp>
      <p:sp>
        <p:nvSpPr>
          <p:cNvPr id="5" name=""/>
          <p:cNvSpPr txBox="1"/>
          <p:nvPr>
            <p:ph type="body" idx="18" sz="half"/>
          </p:nvPr>
        </p:nvSpPr>
        <p:spPr>
          <a:xfrm>
            <a:off x="688618" y="4873764"/>
            <a:ext cx="3451582" cy="1344921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6" name=""/>
          <p:cNvSpPr txBox="1"/>
          <p:nvPr>
            <p:ph type="body" idx="3" sz="quarter"/>
          </p:nvPr>
        </p:nvSpPr>
        <p:spPr>
          <a:xfrm>
            <a:off x="4374263" y="4191000"/>
            <a:ext cx="3448936" cy="682765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7" name=""/>
          <p:cNvSpPr txBox="1"/>
          <p:nvPr>
            <p:ph type="pic" idx="21"/>
          </p:nvPr>
        </p:nvSpPr>
        <p:spPr>
          <a:xfrm>
            <a:off x="4374263" y="2362200"/>
            <a:ext cx="3448936" cy="1524000"/>
          </a:xfrm>
          <a:prstGeom prst="rect"/>
          <a:effectLst>
            <a:outerShdw sx="100000" sy="100000" dir="5400000" dist="50798" blurRad="50800" algn="tl">
              <a:srgbClr val="000000">
                <a:alpha val="43000"/>
              </a:srgbClr>
            </a:outerShdw>
          </a:effectLst>
        </p:spPr>
        <p:txBody>
          <a:bodyPr anchor="t"/>
          <a:lstStyle>
            <a:lvl1pPr lvl="0" algn="ctr" rtl="0" marL="0" indent="0">
              <a:buNone/>
              <a:defRPr sz="1600"/>
            </a:lvl1pPr>
          </a:lstStyle>
          <a:p>
            <a:pPr lvl="0" rtl="0"/>
            <a:r>
              <a:rPr lang="es-ES"/>
              <a:t>Haga clic en el icono para agregar una imagen</a:t>
            </a:r>
          </a:p>
        </p:txBody>
      </p:sp>
      <p:sp>
        <p:nvSpPr>
          <p:cNvPr id="8" name=""/>
          <p:cNvSpPr txBox="1"/>
          <p:nvPr>
            <p:ph type="body" idx="19" sz="half"/>
          </p:nvPr>
        </p:nvSpPr>
        <p:spPr>
          <a:xfrm>
            <a:off x="4374264" y="4873763"/>
            <a:ext cx="3448935" cy="1344921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9" name=""/>
          <p:cNvSpPr txBox="1"/>
          <p:nvPr>
            <p:ph type="body" idx="13" sz="quarter"/>
          </p:nvPr>
        </p:nvSpPr>
        <p:spPr>
          <a:xfrm>
            <a:off x="8049731" y="4191000"/>
            <a:ext cx="3456469" cy="682765"/>
          </a:xfrm>
          <a:prstGeom prst="rect"/>
        </p:spPr>
        <p:txBody>
          <a:bodyPr anchor="b"/>
          <a:lstStyle>
            <a:lvl1pPr lvl="0" rtl="0" marL="0" indent="0"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10" name=""/>
          <p:cNvSpPr txBox="1"/>
          <p:nvPr>
            <p:ph type="pic" idx="22"/>
          </p:nvPr>
        </p:nvSpPr>
        <p:spPr>
          <a:xfrm>
            <a:off x="8049855" y="2362200"/>
            <a:ext cx="3447879" cy="1524000"/>
          </a:xfrm>
          <a:prstGeom prst="rect"/>
          <a:effectLst>
            <a:outerShdw sx="100000" sy="100000" dir="5400000" dist="50798" blurRad="50800" algn="tl">
              <a:srgbClr val="000000">
                <a:alpha val="43000"/>
              </a:srgbClr>
            </a:outerShdw>
          </a:effectLst>
        </p:spPr>
        <p:txBody>
          <a:bodyPr anchor="t"/>
          <a:lstStyle>
            <a:lvl1pPr lvl="0" algn="ctr" rtl="0" marL="0" indent="0">
              <a:buNone/>
              <a:defRPr sz="1600"/>
            </a:lvl1pPr>
          </a:lstStyle>
          <a:p>
            <a:pPr lvl="0" rtl="0"/>
            <a:r>
              <a:rPr lang="es-ES"/>
              <a:t>Haga clic en el icono para agregar una imagen</a:t>
            </a:r>
          </a:p>
        </p:txBody>
      </p:sp>
      <p:sp>
        <p:nvSpPr>
          <p:cNvPr id="11" name=""/>
          <p:cNvSpPr txBox="1"/>
          <p:nvPr>
            <p:ph type="body" idx="20" sz="half"/>
          </p:nvPr>
        </p:nvSpPr>
        <p:spPr>
          <a:xfrm>
            <a:off x="8049731" y="4873761"/>
            <a:ext cx="3452445" cy="1344921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12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13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14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9448800" y="745066"/>
            <a:ext cx="2057400" cy="3903133"/>
          </a:xfrm>
          <a:prstGeom prst="rect"/>
        </p:spPr>
        <p:txBody>
          <a:bodyPr/>
          <a:lstStyle>
            <a:lvl1pPr lvl="0" algn="l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1"/>
          </p:nvPr>
        </p:nvSpPr>
        <p:spPr>
          <a:xfrm>
            <a:off x="1024466" y="745067"/>
            <a:ext cx="8204202" cy="3903133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xfrm>
            <a:off x="7814453" y="379941"/>
            <a:ext cx="2910841" cy="365125"/>
          </a:xfrm>
          <a:prstGeom prst="rect"/>
        </p:spPr>
        <p:txBody>
          <a:bodyPr/>
          <a:lstStyle>
            <a:lvl1pPr lvl="0" algn="r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xfrm>
            <a:off x="685800" y="381000"/>
            <a:ext cx="6991492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xfrm>
            <a:off x="10862452" y="381000"/>
            <a:ext cx="64375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/>
        </p:spPr>
        <p:txBody>
          <a:bodyPr anchor="b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4995582" y="746759"/>
            <a:ext cx="6510618" cy="5471925"/>
          </a:xfrm>
          <a:prstGeom prst="rect"/>
        </p:spPr>
        <p:txBody>
          <a:bodyPr anchor="ctr"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85800" y="3124199"/>
            <a:ext cx="4114800" cy="3094485"/>
          </a:xfrm>
          <a:prstGeom prst="rect"/>
        </p:spPr>
        <p:txBody>
          <a:bodyPr/>
          <a:lstStyle>
            <a:lvl1pPr lvl="0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/>
        </p:spPr>
        <p:txBody>
          <a:bodyPr anchor="b"/>
          <a:lstStyle>
            <a:lvl1pPr lvl="0" algn="l" rtl="0">
              <a:defRPr sz="60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subTitle" idx="1"/>
          </p:nvPr>
        </p:nvSpPr>
        <p:spPr>
          <a:xfrm>
            <a:off x="1371600" y="3632201"/>
            <a:ext cx="9448800" cy="685800"/>
          </a:xfrm>
          <a:prstGeom prst="rect"/>
        </p:spPr>
        <p:txBody>
          <a:bodyPr/>
          <a:lstStyle>
            <a:lvl1pPr lvl="0" algn="l" rtl="0" marL="0" indent="0">
              <a:buNone/>
              <a:defRPr sz="2000"/>
            </a:lvl1pPr>
          </a:lstStyle>
          <a:p>
            <a:pPr lvl="0" rtl="0"/>
            <a:r>
              <a:rPr lang="es-ES"/>
              <a:t>Haga clic para modificar el estilo de subtítulo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xfrm>
            <a:off x="7909562" y="4314328"/>
            <a:ext cx="2910840" cy="374642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xfrm>
            <a:off x="1371600" y="4323845"/>
            <a:ext cx="640080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xfrm>
            <a:off x="8077200" y="1430866"/>
            <a:ext cx="274320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914409" y="2183802"/>
            <a:ext cx="5079991" cy="823912"/>
          </a:xfrm>
          <a:prstGeom prst="rect"/>
        </p:spPr>
        <p:txBody>
          <a:bodyPr anchor="b"/>
          <a:lstStyle>
            <a:lvl1pPr lvl="0" rtl="0" marL="0" indent="0">
              <a:buNone/>
              <a:defRPr sz="28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85800" y="3132666"/>
            <a:ext cx="5311775" cy="3086019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"/>
          <p:cNvSpPr txBox="1"/>
          <p:nvPr>
            <p:ph type="body" idx="3" sz="quarter"/>
          </p:nvPr>
        </p:nvSpPr>
        <p:spPr>
          <a:xfrm>
            <a:off x="6400800" y="2183802"/>
            <a:ext cx="5105400" cy="823912"/>
          </a:xfrm>
          <a:prstGeom prst="rect"/>
        </p:spPr>
        <p:txBody>
          <a:bodyPr anchor="b"/>
          <a:lstStyle>
            <a:lvl1pPr lvl="0" rtl="0" marL="0" indent="0">
              <a:buNone/>
              <a:defRPr sz="2800" b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6" name=""/>
          <p:cNvSpPr txBox="1"/>
          <p:nvPr>
            <p:ph type="body" idx="4" sz="quarter"/>
          </p:nvPr>
        </p:nvSpPr>
        <p:spPr>
          <a:xfrm>
            <a:off x="6172200" y="3132666"/>
            <a:ext cx="5334000" cy="3086019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8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9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/>
        </p:spPr>
        <p:txBody>
          <a:bodyPr anchor="b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pic" idx="1"/>
          </p:nvPr>
        </p:nvSpPr>
        <p:spPr>
          <a:xfrm>
            <a:off x="7861238" y="751241"/>
            <a:ext cx="3644962" cy="5467443"/>
          </a:xfrm>
          <a:prstGeom prst="rect"/>
        </p:spPr>
        <p:txBody>
          <a:bodyPr anchor="t"/>
          <a:lstStyle>
            <a:lvl1pPr lvl="0" rtl="0" marL="0" indent="0">
              <a:buNone/>
              <a:defRPr sz="3200"/>
            </a:lvl1pPr>
          </a:lstStyle>
          <a:p>
            <a:pPr lvl="0" rtl="0"/>
            <a:r>
              <a:rPr lang="es-ES"/>
              <a:t>Haga clic en el icono para agregar una imagen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685800" y="3124199"/>
            <a:ext cx="6873240" cy="3094485"/>
          </a:xfrm>
          <a:prstGeom prst="rect"/>
        </p:spPr>
        <p:txBody>
          <a:bodyPr/>
          <a:lstStyle>
            <a:lvl1pPr lvl="0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4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685800" y="753533"/>
            <a:ext cx="10820400" cy="2801935"/>
          </a:xfrm>
          <a:prstGeom prst="rect"/>
        </p:spPr>
        <p:txBody>
          <a:bodyPr anchor="b"/>
          <a:lstStyle>
            <a:lvl1pPr lvl="0" algn="r" rtl="0">
              <a:defRPr sz="40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1"/>
          </p:nvPr>
        </p:nvSpPr>
        <p:spPr>
          <a:xfrm>
            <a:off x="1024467" y="3641725"/>
            <a:ext cx="10490201" cy="955675"/>
          </a:xfrm>
          <a:prstGeom prst="rect"/>
        </p:spPr>
        <p:txBody>
          <a:bodyPr/>
          <a:lstStyle>
            <a:lvl1pPr lvl="0" algn="r" rtl="0"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xfrm>
            <a:off x="7814453" y="381000"/>
            <a:ext cx="2910841" cy="365125"/>
          </a:xfrm>
          <a:prstGeom prst="rect"/>
        </p:spPr>
        <p:txBody>
          <a:bodyPr/>
          <a:lstStyle>
            <a:lvl1pPr lvl="0" algn="r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xfrm>
            <a:off x="685800" y="381001"/>
            <a:ext cx="6991492" cy="36406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xfrm>
            <a:off x="10862452" y="381000"/>
            <a:ext cx="64375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194559"/>
            <a:ext cx="10820400" cy="4024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"/>
          <p:cNvSpPr txBox="1"/>
          <p:nvPr>
            <p:ph type="dt" idx="10" sz="half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5" name=""/>
          <p:cNvSpPr txBox="1"/>
          <p:nvPr>
            <p:ph type="ftr" idx="11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sldNum" idx="12" sz="quarter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6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1024495" y="1124701"/>
            <a:ext cx="10146187" cy="2511835"/>
          </a:xfrm>
          <a:prstGeom prst="rect"/>
        </p:spPr>
        <p:txBody>
          <a:bodyPr anchor="b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2" sz="half"/>
          </p:nvPr>
        </p:nvSpPr>
        <p:spPr>
          <a:xfrm>
            <a:off x="1024467" y="3648315"/>
            <a:ext cx="10144655" cy="999885"/>
          </a:xfrm>
          <a:prstGeom prst="rect"/>
        </p:spPr>
        <p:txBody>
          <a:bodyPr anchor="t"/>
          <a:lstStyle>
            <a:lvl1pPr lvl="0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dt" idx="10" sz="half"/>
          </p:nvPr>
        </p:nvSpPr>
        <p:spPr>
          <a:xfrm>
            <a:off x="7814453" y="378883"/>
            <a:ext cx="2910841" cy="365125"/>
          </a:xfrm>
          <a:prstGeom prst="rect"/>
        </p:spPr>
        <p:txBody>
          <a:bodyPr/>
          <a:lstStyle>
            <a:lvl1pPr lvl="0" algn="r" rtl="0">
              <a:defRPr/>
            </a:lvl1pPr>
          </a:lstStyle>
          <a:p/>
        </p:txBody>
      </p:sp>
      <p:sp>
        <p:nvSpPr>
          <p:cNvPr id="6" name=""/>
          <p:cNvSpPr txBox="1"/>
          <p:nvPr>
            <p:ph type="ftr" idx="11" sz="quarter"/>
          </p:nvPr>
        </p:nvSpPr>
        <p:spPr>
          <a:xfrm>
            <a:off x="685800" y="378883"/>
            <a:ext cx="6991492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sldNum" idx="12" sz="quarter"/>
          </p:nvPr>
        </p:nvSpPr>
        <p:spPr>
          <a:xfrm>
            <a:off x="10862452" y="381000"/>
            <a:ext cx="64375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Layouts/slideLayout17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4375150"/>
            <a:ext cx="12192000" cy="24828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/>
        </p:spPr>
        <p:txBody>
          <a:bodyPr anchor="ctr"/>
          <a:lstStyle>
            <a:lvl1pPr lvl="0" algn="l" rtl="0">
              <a:defRPr sz="3200"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13" sz="half"/>
          </p:nvPr>
        </p:nvSpPr>
        <p:spPr>
          <a:xfrm>
            <a:off x="1303865" y="3365556"/>
            <a:ext cx="9592737" cy="444443"/>
          </a:xfrm>
          <a:prstGeom prst="rect"/>
        </p:spPr>
        <p:txBody>
          <a:bodyPr anchor="t"/>
          <a:lstStyle>
            <a:lvl1pPr lvl="0" rtl="0" marL="0" indent="0">
              <a:buNone/>
              <a:defRPr sz="14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5" name=""/>
          <p:cNvSpPr txBox="1"/>
          <p:nvPr>
            <p:ph type="body" idx="2" sz="half"/>
          </p:nvPr>
        </p:nvSpPr>
        <p:spPr>
          <a:xfrm>
            <a:off x="1024467" y="3959862"/>
            <a:ext cx="10151533" cy="679871"/>
          </a:xfrm>
          <a:prstGeom prst="rect"/>
        </p:spPr>
        <p:txBody>
          <a:bodyPr anchor="ctr"/>
          <a:lstStyle>
            <a:lvl1pPr lvl="0" rtl="0" marL="0" indent="0">
              <a:buNone/>
              <a:defRPr sz="1600"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</p:txBody>
      </p:sp>
      <p:sp>
        <p:nvSpPr>
          <p:cNvPr id="6" name=""/>
          <p:cNvSpPr txBox="1"/>
          <p:nvPr>
            <p:ph type="dt" idx="10" sz="half"/>
          </p:nvPr>
        </p:nvSpPr>
        <p:spPr>
          <a:xfrm>
            <a:off x="7814453" y="381000"/>
            <a:ext cx="2910841" cy="365125"/>
          </a:xfrm>
          <a:prstGeom prst="rect"/>
        </p:spPr>
        <p:txBody>
          <a:bodyPr/>
          <a:lstStyle>
            <a:lvl1pPr lvl="0" algn="r" rtl="0">
              <a:defRPr/>
            </a:lvl1pPr>
          </a:lstStyle>
          <a:p/>
        </p:txBody>
      </p:sp>
      <p:sp>
        <p:nvSpPr>
          <p:cNvPr id="7" name=""/>
          <p:cNvSpPr txBox="1"/>
          <p:nvPr>
            <p:ph type="ftr" idx="11" sz="quarter"/>
          </p:nvPr>
        </p:nvSpPr>
        <p:spPr>
          <a:xfrm>
            <a:off x="685800" y="379941"/>
            <a:ext cx="6991492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/>
        </p:txBody>
      </p:sp>
      <p:sp>
        <p:nvSpPr>
          <p:cNvPr id="8" name=""/>
          <p:cNvSpPr txBox="1"/>
          <p:nvPr>
            <p:ph type="sldNum" idx="12" sz="quarter"/>
          </p:nvPr>
        </p:nvSpPr>
        <p:spPr>
          <a:xfrm>
            <a:off x="10862452" y="381000"/>
            <a:ext cx="643750" cy="365125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fld id="{8B38DBA3-52F9-4AF4-A6A4-FA4D7DB2F99C}" type="slidenum">
              <a:t>&lt;#&gt;</a:t>
            </a:fld>
          </a:p>
        </p:txBody>
      </p:sp>
      <p:sp>
        <p:nvSpPr>
          <p:cNvPr id="9" name=""/>
          <p:cNvSpPr txBox="1"/>
          <p:nvPr/>
        </p:nvSpPr>
        <p:spPr>
          <a:xfrm>
            <a:off x="476250" y="933450"/>
            <a:ext cx="609600" cy="584776"/>
          </a:xfrm>
          <a:prstGeom prst="rect"/>
        </p:spPr>
        <p:txBody>
          <a:bodyPr lIns="91440" tIns="45720" rIns="91440" bIns="45720" anchor="ctr"/>
          <a:lstStyle>
            <a:lvl1pPr lvl="0" rtl="0">
              <a:buNone/>
              <a:defRPr sz="3200" b="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sz="8000" lang="en-US">
                <a:solidFill>
                  <a:schemeClr val="tx1"/>
                </a:solidFill>
              </a:rPr>
              <a:t>“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84230" y="2701290"/>
            <a:ext cx="609600" cy="584776"/>
          </a:xfrm>
          <a:prstGeom prst="rect"/>
        </p:spPr>
        <p:txBody>
          <a:bodyPr lIns="91440" tIns="45720" rIns="91440" bIns="45720" anchor="ctr"/>
          <a:lstStyle>
            <a:lvl1pPr lvl="0" rtl="0">
              <a:buNone/>
              <a:defRPr sz="3200" b="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algn="r" rtl="0"/>
            <a:r>
              <a:rPr sz="8000" lang="en-US">
                <a:solidFill>
                  <a:schemeClr val="tx1"/>
                </a:solidFill>
              </a:rPr>
              <a:t>”</a:t>
            </a:r>
          </a:p>
        </p:txBody>
      </p:sp>
    </p:spTree>
  </p:cSld>
  <p:clrMapOvr>
    <a:overrideClrMapping bg1="dk1" accent3="accent3" accent4="accent4" accent5="accent5" accent2="accent2" accent1="accent1" tx1="lt1" bg2="dk2" accent6="accent6" folHlink="folHlink" tx2="lt2" hlink="hlink"/>
  </p:clrMapOvr>
</p:sldLayout>
</file>

<file path=ppt/slideMasters/_rels/slideMaster1.xml.rels><?xml version="1.0" encoding="UTF-8" standalone="yes"?>
<Relationships xmlns="http://schemas.openxmlformats.org/package/2006/relationships"><Relationship Id="rId18" Type="http://schemas.openxmlformats.org/officeDocument/2006/relationships/slideLayout" Target="../slideLayouts/slideLayout17.xml"/><Relationship Id="rId5" Type="http://schemas.openxmlformats.org/officeDocument/2006/relationships/slideLayout" Target="../slideLayouts/slideLayout4.xml"/><Relationship Id="rId1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3.xml"/><Relationship Id="rId7" Type="http://schemas.openxmlformats.org/officeDocument/2006/relationships/slideLayout" Target="../slideLayouts/slideLayout6.xml"/><Relationship Id="rId2" Type="http://schemas.openxmlformats.org/officeDocument/2006/relationships/slideLayout" Target="../slideLayouts/slideLayout1.xml"/><Relationship Id="rId10" Type="http://schemas.openxmlformats.org/officeDocument/2006/relationships/slideLayout" Target="../slideLayouts/slideLayout9.xml"/><Relationship Id="rId19" Type="http://schemas.openxmlformats.org/officeDocument/2006/relationships/theme" Target="../theme/theme1.xml"/><Relationship Id="rId13" Type="http://schemas.openxmlformats.org/officeDocument/2006/relationships/slideLayout" Target="../slideLayouts/slideLayout12.xml"/><Relationship Id="rId8" Type="http://schemas.openxmlformats.org/officeDocument/2006/relationships/slideLayout" Target="../slideLayouts/slideLayout7.xml"/><Relationship Id="rId17" Type="http://schemas.openxmlformats.org/officeDocument/2006/relationships/slideLayout" Target="../slideLayouts/slideLayout16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3" Type="http://schemas.openxmlformats.org/officeDocument/2006/relationships/slideLayout" Target="../slideLayouts/slideLayout2.xml"/><Relationship Id="rId6" Type="http://schemas.openxmlformats.org/officeDocument/2006/relationships/slideLayout" Target="../slideLayouts/slideLayout5.xml"/><Relationship Id="rId1" Type="http://schemas.openxmlformats.org/officeDocument/2006/relationships/image" Target="../media/image1.png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1441450"/>
          </a:xfrm>
          <a:prstGeom prst="rect"/>
        </p:spPr>
      </p:pic>
      <p:sp>
        <p:nvSpPr>
          <p:cNvPr id="3" name="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/>
        </p:spPr>
        <p:txBody>
          <a:bodyPr lIns="91440" tIns="45720" rIns="91440" bIns="45720" anchor="ctr"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"/>
          <p:cNvSpPr txBox="1"/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/>
        </p:spPr>
        <p:txBody>
          <a:bodyPr lIns="91440" tIns="45720" rIns="91440" bIns="45720"/>
          <a:lstStyle>
            <a:lvl1pPr lvl="0" rtl="0">
              <a:defRPr/>
            </a:lvl1pPr>
          </a:lstStyle>
          <a:p>
            <a:pPr lvl="0" rtl="0"/>
            <a:r>
              <a:rPr lang="es-ES"/>
              <a:t>Haga clic para modificar el estilo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"/>
          <p:cNvSpPr txBox="1"/>
          <p:nvPr>
            <p:ph type="dt" idx="2" sz="half"/>
          </p:nvPr>
        </p:nvSpPr>
        <p:spPr>
          <a:xfrm>
            <a:off x="8595360" y="6356350"/>
            <a:ext cx="2910840" cy="365125"/>
          </a:xfrm>
          <a:prstGeom prst="rect"/>
        </p:spPr>
        <p:txBody>
          <a:bodyPr lIns="91440" tIns="45720" rIns="91440" bIns="45720" anchor="ctr"/>
          <a:lstStyle>
            <a:lvl1pPr lvl="0"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"/>
          <p:cNvSpPr txBox="1"/>
          <p:nvPr>
            <p:ph type="ftr" idx="3" sz="quarter"/>
          </p:nvPr>
        </p:nvSpPr>
        <p:spPr>
          <a:xfrm>
            <a:off x="685800" y="6355845"/>
            <a:ext cx="7772400" cy="365125"/>
          </a:xfrm>
          <a:prstGeom prst="rect"/>
        </p:spPr>
        <p:txBody>
          <a:bodyPr lIns="91440" tIns="45720" rIns="91440" bIns="45720" anchor="ctr"/>
          <a:lstStyle>
            <a:lvl1pPr lvl="0"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" name=""/>
          <p:cNvSpPr txBox="1"/>
          <p:nvPr>
            <p:ph type="sldNum" idx="4" sz="quarter"/>
          </p:nvPr>
        </p:nvSpPr>
        <p:spPr>
          <a:xfrm>
            <a:off x="8763000" y="381000"/>
            <a:ext cx="2743200" cy="365125"/>
          </a:xfrm>
          <a:prstGeom prst="rect"/>
        </p:spPr>
        <p:txBody>
          <a:bodyPr lIns="91440" tIns="45720" rIns="91440" bIns="45720" anchor="ctr"/>
          <a:lstStyle>
            <a:lvl1pPr lvl="0"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8DBA3-52F9-4AF4-A6A4-FA4D7DB2F99C}" type="slidenum">
              <a:t>&lt;#&gt;</a:t>
            </a:fld>
          </a:p>
        </p:txBody>
      </p:sp>
    </p:spTree>
  </p:cSld>
  <p:clrMap bg1="dk1" accent3="accent3" accent4="accent4" accent5="accent5" accent2="accent2" accent1="accent1" tx1="lt1" bg2="dk2" accent6="accent6" folHlink="folHlink" tx2="lt2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xStyles>
    <p:titleStyle>
      <a:lvl1pPr lvl="0" algn="r" rtl="0">
        <a:lnSpc>
          <a:spcPct val="90000"/>
        </a:lnSpc>
        <a:buNone/>
        <a:defRPr sz="4000" cap="all" baseline="0">
          <a:solidFill>
            <a:schemeClr val="tx1"/>
          </a:solidFill>
          <a:latin typeface="Century Gothic"/>
        </a:defRPr>
      </a:lvl1pPr>
    </p:titleStyle>
    <p:bodyStyle>
      <a:lvl1pPr lvl="0" algn="l" rtl="0" marL="228600" indent="-228600">
        <a:lnSpc>
          <a:spcPct val="90000"/>
        </a:lnSpc>
        <a:spcBef>
          <a:spcPts val="1000"/>
        </a:spcBef>
        <a:buFont typeface="Arial"/>
        <a:buChar char="•"/>
        <a:defRPr sz="2200">
          <a:solidFill>
            <a:schemeClr val="tx1"/>
          </a:solidFill>
          <a:latin typeface="Century Gothic"/>
        </a:defRPr>
      </a:lvl1pPr>
      <a:lvl2pPr lvl="0" algn="l" rtl="0" marL="685800" indent="-2286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Century Gothic"/>
        </a:defRPr>
      </a:lvl2pPr>
      <a:lvl3pPr lvl="0" algn="l" rtl="0" marL="1143000" indent="-228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Century Gothic"/>
        </a:defRPr>
      </a:lvl3pPr>
      <a:lvl4pPr lvl="0" algn="l" rtl="0" marL="16002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4pPr>
      <a:lvl5pPr lvl="0" algn="l" rtl="0" marL="20574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5pPr>
      <a:lvl6pPr lvl="0" algn="l" rtl="0" marL="25146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6pPr>
      <a:lvl7pPr lvl="0" algn="l" rtl="0" marL="29718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7pPr>
      <a:lvl8pPr lvl="0" algn="l" rtl="0" marL="34290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8pPr>
      <a:lvl9pPr lvl="0" algn="l" rtl="0" marL="3886200" indent="-228600">
        <a:lnSpc>
          <a:spcPct val="9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Century Gothic"/>
        </a:defRPr>
      </a:lvl9pPr>
    </p:bodyStyle>
    <p:otherStyle>
      <a:lvl1pPr lvl="0" algn="l" rtl="0" marL="0">
        <a:defRPr sz="1800">
          <a:solidFill>
            <a:schemeClr val="tx1"/>
          </a:solidFill>
          <a:latin typeface="Century Gothic"/>
        </a:defRPr>
      </a:lvl1pPr>
      <a:lvl2pPr lvl="0" algn="l" rtl="0" marL="457200">
        <a:defRPr sz="1800">
          <a:solidFill>
            <a:schemeClr val="tx1"/>
          </a:solidFill>
          <a:latin typeface="Century Gothic"/>
        </a:defRPr>
      </a:lvl2pPr>
      <a:lvl3pPr lvl="0" algn="l" rtl="0" marL="914400">
        <a:defRPr sz="1800">
          <a:solidFill>
            <a:schemeClr val="tx1"/>
          </a:solidFill>
          <a:latin typeface="Century Gothic"/>
        </a:defRPr>
      </a:lvl3pPr>
      <a:lvl4pPr lvl="0" algn="l" rtl="0" marL="1371600">
        <a:defRPr sz="1800">
          <a:solidFill>
            <a:schemeClr val="tx1"/>
          </a:solidFill>
          <a:latin typeface="Century Gothic"/>
        </a:defRPr>
      </a:lvl4pPr>
      <a:lvl5pPr lvl="0" algn="l" rtl="0" marL="1828800">
        <a:defRPr sz="1800">
          <a:solidFill>
            <a:schemeClr val="tx1"/>
          </a:solidFill>
          <a:latin typeface="Century Gothic"/>
        </a:defRPr>
      </a:lvl5pPr>
      <a:lvl6pPr lvl="0" algn="l" rtl="0" marL="2286000">
        <a:defRPr sz="1800">
          <a:solidFill>
            <a:schemeClr val="tx1"/>
          </a:solidFill>
          <a:latin typeface="Century Gothic"/>
        </a:defRPr>
      </a:lvl6pPr>
      <a:lvl7pPr lvl="0" algn="l" rtl="0" marL="2743200">
        <a:defRPr sz="1800">
          <a:solidFill>
            <a:schemeClr val="tx1"/>
          </a:solidFill>
          <a:latin typeface="Century Gothic"/>
        </a:defRPr>
      </a:lvl7pPr>
      <a:lvl8pPr lvl="0" algn="l" rtl="0" marL="3200400">
        <a:defRPr sz="1800">
          <a:solidFill>
            <a:schemeClr val="tx1"/>
          </a:solidFill>
          <a:latin typeface="Century Gothic"/>
        </a:defRPr>
      </a:lvl8pPr>
      <a:lvl9pPr lvl="0" algn="l" rtl="0" marL="3657600">
        <a:defRPr sz="1800">
          <a:solidFill>
            <a:schemeClr val="tx1"/>
          </a:solidFill>
          <a:latin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5" Type="http://schemas.openxmlformats.org/officeDocument/2006/relationships/slide" Target="../slides/slide1.xml"/><Relationship Id="rId6" Type="http://schemas.openxmlformats.org/officeDocument/2006/relationships/notesMaster" Target="../notesMasters/notesMaster1.xml"/><Relationship Id="rId4" Type="http://schemas.openxmlformats.org/officeDocument/2006/relationships/notesSlide" Target="../notesSlides/notesSlide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Slide" Target="../notesSlides/notesSlide2.xml"/><Relationship Id="rId4" Type="http://schemas.openxmlformats.org/officeDocument/2006/relationships/notesMaster" Target="../notesMasters/notesMaster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5" Type="http://schemas.openxmlformats.org/officeDocument/2006/relationships/notesMaster" Target="../notesMasters/notesMaster1.xml"/><Relationship Id="rId4" Type="http://schemas.openxmlformats.org/officeDocument/2006/relationships/slide" Target="../slides/slide3.xml"/><Relationship Id="rId1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5" Type="http://schemas.openxmlformats.org/officeDocument/2006/relationships/notesMaster" Target="../notesMasters/notesMaster1.xml"/><Relationship Id="rId4" Type="http://schemas.openxmlformats.org/officeDocument/2006/relationships/slide" Target="../slides/slide4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5" Type="http://schemas.openxmlformats.org/officeDocument/2006/relationships/notesMaster" Target="../notesMasters/notesMaster1.xml"/><Relationship Id="rId4" Type="http://schemas.openxmlformats.org/officeDocument/2006/relationships/slide" Target="../slides/slide5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5" Type="http://schemas.openxmlformats.org/officeDocument/2006/relationships/notesMaster" Target="../notesMasters/notesMaster1.xml"/><Relationship Id="rId4" Type="http://schemas.openxmlformats.org/officeDocument/2006/relationships/slide" Target="../slides/slide6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5" Type="http://schemas.openxmlformats.org/officeDocument/2006/relationships/slide" Target="../slides/slide7.xml"/><Relationship Id="rId6" Type="http://schemas.openxmlformats.org/officeDocument/2006/relationships/notesMaster" Target="../notesMasters/notesMaster1.xml"/><Relationship Id="rId4" Type="http://schemas.openxmlformats.org/officeDocument/2006/relationships/notesSlide" Target="../notesSlides/notesSlide7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5" Type="http://schemas.openxmlformats.org/officeDocument/2006/relationships/slide" Target="../slides/slide8.xml"/><Relationship Id="rId6" Type="http://schemas.openxmlformats.org/officeDocument/2006/relationships/notesMaster" Target="../notesMasters/notesMaster1.xml"/><Relationship Id="rId4" Type="http://schemas.openxmlformats.org/officeDocument/2006/relationships/notesSlide" Target="../notesSlides/notesSlide8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Slide" Target="../notesSlides/notesSlide9.xml"/><Relationship Id="rId4" Type="http://schemas.openxmlformats.org/officeDocument/2006/relationships/notesMaster" Target="../notesMasters/notesMaster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Slide" Target="../notesSlides/notesSlide10.xml"/><Relationship Id="rId4" Type="http://schemas.openxmlformats.org/officeDocument/2006/relationships/notesMaster" Target="../notesMasters/notesMaster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o268jiqili7y/ordenamiento-por-el-metodo-de-la-sacudida-shaker-sort/" TargetMode="External"/><Relationship Id="rId10" Type="http://schemas.openxmlformats.org/officeDocument/2006/relationships/notesSlide" Target="../notesSlides/notesSlide11.xml"/><Relationship Id="rId5" Type="http://schemas.openxmlformats.org/officeDocument/2006/relationships/hyperlink" Target="http://metodoshaker.blogspot.mx/2015/09/codido-shaker-sort.html" TargetMode="External"/><Relationship Id="rId12" Type="http://schemas.openxmlformats.org/officeDocument/2006/relationships/notesMaster" Target="../notesMasters/notesMaster1.xml"/><Relationship Id="rId8" Type="http://schemas.openxmlformats.org/officeDocument/2006/relationships/hyperlink" Target="http://lwh.free.fr/pages/algo/tri/tri_shaker_es.html" TargetMode="External"/><Relationship Id="rId4" Type="http://schemas.openxmlformats.org/officeDocument/2006/relationships/hyperlink" Target="https://prezi.com/3mtc9xohrzh5/ordenamiento-por-el-metodo-de-la-sacudida-shaker-sort/" TargetMode="External"/><Relationship Id="rId9" Type="http://schemas.openxmlformats.org/officeDocument/2006/relationships/slideLayout" Target="../slideLayouts/slideLayout12.xml"/><Relationship Id="rId3" Type="http://schemas.openxmlformats.org/officeDocument/2006/relationships/hyperlink" Target="https://prezi.com/3mtc9xohrzh5/ordenamiento-por-el-metodo-de-la-sacudida-shaker-sort/" TargetMode="External"/><Relationship Id="rId6" Type="http://schemas.openxmlformats.org/officeDocument/2006/relationships/hyperlink" Target="http://metodoshaker.blogspot.mx/2015/09/codido-shaker-sort.html" TargetMode="External"/><Relationship Id="rId11" Type="http://schemas.openxmlformats.org/officeDocument/2006/relationships/slide" Target="../slides/slide11.xml"/><Relationship Id="rId7" Type="http://schemas.openxmlformats.org/officeDocument/2006/relationships/hyperlink" Target="http://lwh.free.fr/pages/algo/tri/tri_shaker_es.html" TargetMode="External"/><Relationship Id="rId1" Type="http://schemas.openxmlformats.org/officeDocument/2006/relationships/hyperlink" Target="https://prezi.com/o268jiqili7y/ordenamiento-por-el-metodo-de-la-sacudida-shaker-sort/" TargetMode="Externa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ctr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4000" lang="es-MX">
                <a:latin typeface="Tahoma"/>
              </a:rPr>
              <a:t>ORDENAMIENTO POR EL MÉTODO DEL SHAKER SORT (SACUDIDA)</a:t>
            </a:r>
          </a:p>
        </p:txBody>
      </p:sp>
      <p:sp>
        <p:nvSpPr>
          <p:cNvPr id="3" name=""/>
          <p:cNvSpPr txBox="1"/>
          <p:nvPr>
            <p:ph type="subTitle" idx="1"/>
          </p:nvPr>
        </p:nvSpPr>
        <p:spPr>
          <a:xfrm>
            <a:off x="1371600" y="3847926"/>
            <a:ext cx="9448800" cy="2874846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MX"/>
              <a:t>Universidad Autónoma de Sinaloa</a:t>
            </a:r>
          </a:p>
          <a:p>
            <a:pPr lvl="0" rtl="0"/>
            <a:r>
              <a:rPr lang="es-MX"/>
              <a:t>Facultad de Informática</a:t>
            </a:r>
          </a:p>
          <a:p>
            <a:pPr lvl="0" rtl="0"/>
            <a:r>
              <a:rPr lang="es-MX"/>
              <a:t>De Culiacán</a:t>
            </a:r>
          </a:p>
          <a:p>
            <a:pPr lvl="0" rtl="0"/>
          </a:p>
          <a:p>
            <a:pPr lvl="0" rtl="0"/>
            <a:r>
              <a:rPr sz="1800" lang="es-MX"/>
              <a:t>Integrantes:</a:t>
            </a:r>
          </a:p>
          <a:p>
            <a:pPr lvl="0" rtl="0"/>
            <a:r>
              <a:rPr sz="1800" lang="es-MX"/>
              <a:t>Ayala López </a:t>
            </a:r>
            <a:r>
              <a:rPr sz="1800" lang="es-MX"/>
              <a:t>Derean</a:t>
            </a:r>
            <a:r>
              <a:rPr sz="1800" lang="es-MX"/>
              <a:t> Loreto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299888" y="293682"/>
            <a:ext cx="1747853" cy="2151801"/>
          </a:xfrm>
          <a:prstGeom prst="rect"/>
        </p:spPr>
      </p:pic>
      <p:sp>
        <p:nvSpPr>
          <p:cNvPr id="5" name=""/>
          <p:cNvSpPr/>
          <p:nvPr/>
        </p:nvSpPr>
        <p:spPr>
          <a:xfrm>
            <a:off x="9922408" y="468061"/>
            <a:ext cx="1795984" cy="1751525"/>
          </a:xfrm>
          <a:prstGeom prst="ellipse">
            <a:avLst/>
          </a:prstGeom>
          <a:solidFill>
            <a:schemeClr val="tx1"/>
          </a:solidFill>
          <a:ln w="12700" cap="flat">
            <a:solidFill>
              <a:schemeClr val="accent1">
                <a:shade val="50000"/>
              </a:schemeClr>
            </a:solidFill>
          </a:ln>
        </p:spPr>
        <p:txBody>
          <a:bodyPr anchor="ctr"/>
          <a:lstStyle>
            <a:lvl1pPr lvl="0" rtl="0">
              <a:defRPr/>
            </a:lvl1pPr>
          </a:lstStyle>
          <a:p/>
        </p:txBody>
      </p:sp>
      <p:pic>
        <p:nvPicPr>
          <p:cNvPr id="6" name="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9677400" y="226582"/>
            <a:ext cx="2286000" cy="2286000"/>
          </a:xfrm>
          <a:prstGeom prst="rect"/>
        </p:spPr>
      </p:pic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685800" y="1883537"/>
            <a:ext cx="10820400" cy="4575877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¿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Qué es el ordenamiento por el Método del Shaker Sort?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Código del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Metodo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Shaker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Sort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Rendimiento del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algoritmo 1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Rendimiento del algoritmo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2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Rendimiento del algoritmo </a:t>
            </a:r>
            <a:r>
              <a:rPr sz="2400" lang="es-MX">
                <a:solidFill>
                  <a:srgbClr val="FFFFFF"/>
                </a:solidFill>
                <a:latin typeface="Tahoma"/>
              </a:rPr>
              <a:t>3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Ventajas y desventajas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Conclusiones</a:t>
            </a:r>
          </a:p>
          <a:p>
            <a:pPr lvl="0" rtl="0"/>
            <a:r>
              <a:rPr sz="2400" lang="es-MX">
                <a:solidFill>
                  <a:srgbClr val="FFFFFF"/>
                </a:solidFill>
                <a:latin typeface="Tahoma"/>
              </a:rPr>
              <a:t>Bibliografías</a:t>
            </a:r>
          </a:p>
        </p:txBody>
      </p:sp>
      <p:sp>
        <p:nvSpPr>
          <p:cNvPr id="3" name=""/>
          <p:cNvSpPr txBox="1"/>
          <p:nvPr/>
        </p:nvSpPr>
        <p:spPr>
          <a:xfrm>
            <a:off x="685800" y="759857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solidFill>
                  <a:srgbClr val="FFFFFF"/>
                </a:solidFill>
                <a:latin typeface="Tahoma"/>
              </a:rPr>
              <a:t>Índice:</a:t>
            </a:r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3200" lang="es-MX">
                <a:solidFill>
                  <a:srgbClr val="FFFFFF"/>
                </a:solidFill>
                <a:latin typeface="Tahoma"/>
              </a:rPr>
              <a:t>ORDENAMIENTO POR EL MÉTODO DEL SHAKER SORT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833356"/>
            <a:ext cx="10820400" cy="3385331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algn="just" rtl="0"/>
            <a:r>
              <a:rPr lang="es-MX">
                <a:latin typeface="Tahoma"/>
              </a:rPr>
              <a:t>El algoritmo de ordenación por el método </a:t>
            </a:r>
            <a:r>
              <a:rPr lang="es-MX">
                <a:latin typeface="Tahoma"/>
              </a:rPr>
              <a:t>de la Sacudida, </a:t>
            </a:r>
            <a:r>
              <a:rPr lang="es-MX">
                <a:latin typeface="Tahoma"/>
              </a:rPr>
              <a:t>también conocido como "</a:t>
            </a:r>
            <a:r>
              <a:rPr lang="es-MX">
                <a:latin typeface="Tahoma"/>
              </a:rPr>
              <a:t>Cocktail</a:t>
            </a:r>
            <a:r>
              <a:rPr lang="es-MX">
                <a:latin typeface="Tahoma"/>
              </a:rPr>
              <a:t>" o </a:t>
            </a:r>
            <a:r>
              <a:rPr lang="es-MX">
                <a:latin typeface="Tahoma"/>
              </a:rPr>
              <a:t>"</a:t>
            </a:r>
            <a:r>
              <a:rPr lang="es-MX">
                <a:latin typeface="Tahoma"/>
              </a:rPr>
              <a:t>Shaker</a:t>
            </a:r>
            <a:r>
              <a:rPr lang="es-MX">
                <a:latin typeface="Tahoma"/>
              </a:rPr>
              <a:t> </a:t>
            </a:r>
            <a:r>
              <a:rPr lang="es-MX">
                <a:latin typeface="Tahoma"/>
              </a:rPr>
              <a:t>Sort</a:t>
            </a:r>
            <a:r>
              <a:rPr lang="es-MX">
                <a:latin typeface="Tahoma"/>
              </a:rPr>
              <a:t>" </a:t>
            </a:r>
            <a:r>
              <a:rPr lang="es-MX">
                <a:latin typeface="Tahoma"/>
              </a:rPr>
              <a:t>es una mejora </a:t>
            </a:r>
            <a:r>
              <a:rPr lang="es-MX">
                <a:latin typeface="Tahoma"/>
              </a:rPr>
              <a:t>del </a:t>
            </a:r>
            <a:r>
              <a:rPr lang="es-MX">
                <a:latin typeface="Tahoma"/>
              </a:rPr>
              <a:t>método de la burbuja en la cual el proceso se realiza tanto desde la primera posición a la última del </a:t>
            </a:r>
            <a:r>
              <a:rPr lang="es-MX">
                <a:latin typeface="Tahoma"/>
              </a:rPr>
              <a:t>arreglo </a:t>
            </a:r>
            <a:r>
              <a:rPr lang="es-MX">
                <a:latin typeface="Tahoma"/>
              </a:rPr>
              <a:t>como en sentido inverso, evitando así que los elementos más pequeños tarden un mayor </a:t>
            </a:r>
            <a:r>
              <a:rPr lang="es-MX">
                <a:latin typeface="Tahoma"/>
              </a:rPr>
              <a:t>tiempo en </a:t>
            </a:r>
            <a:r>
              <a:rPr lang="es-MX">
                <a:latin typeface="Tahoma"/>
              </a:rPr>
              <a:t>"ascender" a las posiciones superiores</a:t>
            </a:r>
            <a:r>
              <a:rPr lang="es-MX">
                <a:latin typeface="Tahoma"/>
              </a:rPr>
              <a:t>.</a:t>
            </a:r>
          </a:p>
          <a:p>
            <a:pPr lvl="0" rtl="0"/>
            <a:r>
              <a:rPr lang="es-MX">
                <a:latin typeface="Tahoma"/>
              </a:rPr>
              <a:t>En este algoritmo, cada pasada (iteración) tiene dos </a:t>
            </a:r>
            <a:r>
              <a:rPr lang="es-MX">
                <a:latin typeface="Tahoma"/>
              </a:rPr>
              <a:t>etapas:                        Derecha </a:t>
            </a:r>
            <a:r>
              <a:rPr lang="es-MX">
                <a:latin typeface="Tahoma"/>
              </a:rPr>
              <a:t>a </a:t>
            </a:r>
            <a:r>
              <a:rPr lang="es-MX">
                <a:latin typeface="Tahoma"/>
              </a:rPr>
              <a:t>Izquierda Y Izquierda </a:t>
            </a:r>
            <a:r>
              <a:rPr lang="es-MX">
                <a:latin typeface="Tahoma"/>
              </a:rPr>
              <a:t>a </a:t>
            </a:r>
            <a:r>
              <a:rPr lang="es-MX">
                <a:latin typeface="Tahoma"/>
              </a:rPr>
              <a:t>Derecha</a:t>
            </a:r>
          </a:p>
          <a:p>
            <a:pPr lvl="0" rtl="0"/>
            <a:r>
              <a:rPr lang="es-MX">
                <a:latin typeface="Tahoma"/>
              </a:rPr>
              <a:t>El algoritmo termina cuando en una etapa no se producen                       intercambios, o bien cuando el contenido de la variable que                         guarda el extremo del izquierdo del arreglo es mayor que el                    contenido de la variable que almacena el extremo derecho.</a:t>
            </a:r>
          </a:p>
        </p:txBody>
      </p:sp>
      <p:sp>
        <p:nvSpPr>
          <p:cNvPr id="4" name=""/>
          <p:cNvSpPr txBox="1"/>
          <p:nvPr/>
        </p:nvSpPr>
        <p:spPr>
          <a:xfrm>
            <a:off x="685800" y="1709674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solidFill>
                  <a:srgbClr val="FFFFFF"/>
                </a:solidFill>
                <a:latin typeface="Tahoma"/>
              </a:rPr>
              <a:t>¿QUÉ ES?</a:t>
            </a:r>
          </a:p>
        </p:txBody>
      </p:sp>
      <p:pic>
        <p:nvPicPr>
          <p:cNvPr id="5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 rot="0">
            <a:off x="9043444" y="4113897"/>
            <a:ext cx="2058144" cy="2363629"/>
          </a:xfrm>
          <a:prstGeom prst="rect"/>
        </p:spPr>
      </p:pic>
    </p:spTree>
  </p:cSld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/>
        </p:nvSpPr>
        <p:spPr>
          <a:xfrm>
            <a:off x="247919" y="0"/>
            <a:ext cx="10820401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solidFill>
                  <a:srgbClr val="FFFFFF"/>
                </a:solidFill>
                <a:latin typeface="Tahoma"/>
              </a:rPr>
              <a:t>Código en c#:</a:t>
            </a:r>
          </a:p>
        </p:txBody>
      </p:sp>
      <p:sp>
        <p:nvSpPr>
          <p:cNvPr id="3" name=""/>
          <p:cNvSpPr txBox="1"/>
          <p:nvPr>
            <p:ph type="title"/>
          </p:nvPr>
        </p:nvSpPr>
        <p:spPr>
          <a:xfrm>
            <a:off x="2921357" y="-84674"/>
            <a:ext cx="8610601" cy="1293028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2000" lang="es-MX">
                <a:solidFill>
                  <a:srgbClr val="FFFFFF"/>
                </a:solidFill>
                <a:latin typeface="Tahoma"/>
              </a:rPr>
              <a:t>ORDENAMIENTO POR EL MÉTODO DE LA SACUDIDA</a:t>
            </a:r>
          </a:p>
        </p:txBody>
      </p:sp>
      <p:pic>
        <p:nvPicPr>
          <p:cNvPr id="4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 rot="0">
            <a:off x="2206388" y="932597"/>
            <a:ext cx="7997968" cy="5889956"/>
          </a:xfrm>
          <a:prstGeom prst="rect"/>
        </p:spPr>
      </p:pic>
    </p:spTree>
  </p:cSld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/>
        </p:nvSpPr>
        <p:spPr>
          <a:xfrm rot="0">
            <a:off x="313561" y="306963"/>
            <a:ext cx="8261783" cy="1123681"/>
          </a:xfrm>
          <a:prstGeom prst="rect"/>
        </p:spPr>
        <p:txBody>
          <a:bodyPr lIns="91440" tIns="45720" rIns="91440" bIns="45720" anchor="ctr">
            <a:normAutofit lnSpcReduction="10000"/>
          </a:bodyPr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latin typeface="Tahoma"/>
              </a:rPr>
              <a:t>Al </a:t>
            </a:r>
            <a:r>
              <a:rPr sz="2800" lang="es-MX">
                <a:latin typeface="Tahoma"/>
              </a:rPr>
              <a:t>ejecutar el código muestra el siguiente </a:t>
            </a:r>
            <a:r>
              <a:rPr sz="2800" lang="es-MX">
                <a:latin typeface="Tahoma"/>
              </a:rPr>
              <a:t>resultado:</a:t>
            </a:r>
          </a:p>
        </p:txBody>
      </p:sp>
      <p:pic>
        <p:nvPicPr>
          <p:cNvPr id="3" name=""/>
          <p:cNvPicPr/>
          <p:nvPr/>
        </p:nvPicPr>
        <p:blipFill>
          <a:blip r:embed="rId1"/>
          <a:srcRect/>
          <a:stretch>
            <a:fillRect/>
          </a:stretch>
        </p:blipFill>
        <p:spPr>
          <a:xfrm rot="0">
            <a:off x="3002508" y="1524000"/>
            <a:ext cx="6307730" cy="4643651"/>
          </a:xfrm>
          <a:prstGeom prst="rect"/>
        </p:spPr>
      </p:pic>
    </p:spTree>
  </p:cSld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3200" lang="es-MX">
                <a:solidFill>
                  <a:srgbClr val="FFFFFF"/>
                </a:solidFill>
                <a:latin typeface="Tahoma"/>
              </a:rPr>
              <a:t>ORDENAMIENTO POR EL MÉTODO DE LA SACUDIDA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833356"/>
            <a:ext cx="10820400" cy="3385331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MX"/>
              <a:t>En el caso óptimo, con los datos ya ordenados, el algoritmo sólo </a:t>
            </a:r>
            <a:r>
              <a:rPr lang="es-MX"/>
              <a:t>efectuara</a:t>
            </a:r>
            <a:r>
              <a:rPr lang="es-MX"/>
              <a:t> </a:t>
            </a:r>
            <a:r>
              <a:rPr i="1" lang="es-MX"/>
              <a:t>n</a:t>
            </a:r>
            <a:r>
              <a:rPr lang="es-MX"/>
              <a:t> comparaciones. Por lo tanto la complejidad en el caso óptimo es en Θ(</a:t>
            </a:r>
            <a:r>
              <a:rPr i="1" lang="es-MX"/>
              <a:t>n</a:t>
            </a:r>
            <a:r>
              <a:rPr lang="es-MX"/>
              <a:t>).</a:t>
            </a:r>
          </a:p>
        </p:txBody>
      </p:sp>
      <p:sp>
        <p:nvSpPr>
          <p:cNvPr id="4" name=""/>
          <p:cNvSpPr txBox="1"/>
          <p:nvPr/>
        </p:nvSpPr>
        <p:spPr>
          <a:xfrm>
            <a:off x="685800" y="1709674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/>
              <a:t>Rendimiento del algoritmo 1:</a:t>
            </a:r>
          </a:p>
        </p:txBody>
      </p:sp>
      <p:pic>
        <p:nvPicPr>
          <p:cNvPr id="5" name=""/>
          <p:cNvPicPr/>
          <p:nvPr/>
        </p:nvPicPr>
        <p:blipFill>
          <a:blip r:embed="rId1"/>
          <a:srcRect r="50790" b="74154"/>
          <a:stretch>
            <a:fillRect/>
          </a:stretch>
        </p:blipFill>
        <p:spPr>
          <a:xfrm>
            <a:off x="3009925" y="3608338"/>
            <a:ext cx="5519219" cy="2823520"/>
          </a:xfrm>
          <a:prstGeom prst="rect"/>
        </p:spPr>
      </p:pic>
    </p:spTree>
  </p:cSld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3200" lang="es-MX">
                <a:solidFill>
                  <a:srgbClr val="FFFFFF"/>
                </a:solidFill>
                <a:latin typeface="Tahoma"/>
              </a:rPr>
              <a:t>ORDENAMIENTO POR EL MÉTODO DE LA SACUDIDA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833356"/>
            <a:ext cx="10820400" cy="3385331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MX"/>
              <a:t>En el caso desfavorable, con los datos ordenados a la inversa, la complejidad es en Θ(</a:t>
            </a:r>
            <a:r>
              <a:rPr i="1" lang="es-MX"/>
              <a:t>n</a:t>
            </a:r>
            <a:r>
              <a:rPr baseline="30000" lang="es-MX"/>
              <a:t>2</a:t>
            </a:r>
            <a:r>
              <a:rPr lang="es-MX"/>
              <a:t>).</a:t>
            </a:r>
          </a:p>
        </p:txBody>
      </p:sp>
      <p:sp>
        <p:nvSpPr>
          <p:cNvPr id="4" name=""/>
          <p:cNvSpPr txBox="1"/>
          <p:nvPr/>
        </p:nvSpPr>
        <p:spPr>
          <a:xfrm>
            <a:off x="685800" y="1709674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/>
              <a:t>Rendimiento del algoritmo 2:</a:t>
            </a:r>
          </a:p>
        </p:txBody>
      </p:sp>
      <p:pic>
        <p:nvPicPr>
          <p:cNvPr id="5" name=""/>
          <p:cNvPicPr/>
          <p:nvPr/>
        </p:nvPicPr>
        <p:blipFill>
          <a:blip r:embed="rId1"/>
          <a:srcRect r="50790" b="74154"/>
          <a:stretch>
            <a:fillRect/>
          </a:stretch>
        </p:blipFill>
        <p:spPr>
          <a:xfrm>
            <a:off x="3009925" y="3608338"/>
            <a:ext cx="5519219" cy="2823520"/>
          </a:xfrm>
          <a:prstGeom prst="rect"/>
        </p:spPr>
      </p:pic>
      <p:pic>
        <p:nvPicPr>
          <p:cNvPr id="6" name="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009925" y="3608337"/>
            <a:ext cx="5519219" cy="2886037"/>
          </a:xfrm>
          <a:prstGeom prst="rect"/>
        </p:spPr>
      </p:pic>
    </p:spTree>
  </p:cSld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3200" lang="es-MX">
                <a:solidFill>
                  <a:srgbClr val="FFFFFF"/>
                </a:solidFill>
                <a:latin typeface="Tahoma"/>
              </a:rPr>
              <a:t>ORDENAMIENTO POR EL MÉTODO DE LA SACUDIDA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833356"/>
            <a:ext cx="10820400" cy="3385331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es-MX"/>
              <a:t>En el caso medio, la complejidad de este algoritmo es también en Θ(</a:t>
            </a:r>
            <a:r>
              <a:rPr i="1" lang="es-MX"/>
              <a:t>n</a:t>
            </a:r>
            <a:r>
              <a:rPr baseline="30000" lang="es-MX"/>
              <a:t>2</a:t>
            </a:r>
            <a:r>
              <a:rPr lang="es-MX"/>
              <a:t>)</a:t>
            </a:r>
          </a:p>
        </p:txBody>
      </p:sp>
      <p:sp>
        <p:nvSpPr>
          <p:cNvPr id="4" name=""/>
          <p:cNvSpPr txBox="1"/>
          <p:nvPr/>
        </p:nvSpPr>
        <p:spPr>
          <a:xfrm>
            <a:off x="685800" y="1709674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/>
              <a:t>Rendimiento del algoritmo 3:</a:t>
            </a:r>
          </a:p>
        </p:txBody>
      </p:sp>
      <p:pic>
        <p:nvPicPr>
          <p:cNvPr id="5" name=""/>
          <p:cNvPicPr/>
          <p:nvPr/>
        </p:nvPicPr>
        <p:blipFill>
          <a:blip r:embed="rId1"/>
          <a:srcRect r="50790" b="74154"/>
          <a:stretch>
            <a:fillRect/>
          </a:stretch>
        </p:blipFill>
        <p:spPr>
          <a:xfrm>
            <a:off x="3009925" y="3608338"/>
            <a:ext cx="5519219" cy="2823520"/>
          </a:xfrm>
          <a:prstGeom prst="rect"/>
        </p:spPr>
      </p:pic>
      <p:pic>
        <p:nvPicPr>
          <p:cNvPr id="6" name=""/>
          <p:cNvPicPr/>
          <p:nvPr/>
        </p:nvPicPr>
        <p:blipFill>
          <a:blip r:embed="rId2"/>
          <a:srcRect b="3050"/>
          <a:stretch>
            <a:fillRect/>
          </a:stretch>
        </p:blipFill>
        <p:spPr>
          <a:xfrm>
            <a:off x="3009925" y="3608338"/>
            <a:ext cx="5519219" cy="2887056"/>
          </a:xfrm>
          <a:prstGeom prst="rect"/>
        </p:spPr>
      </p:pic>
    </p:spTree>
  </p:cSld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title"/>
          </p:nvPr>
        </p:nvSpPr>
        <p:spPr>
          <a:prstGeom prst="rect"/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sz="3200" lang="es-MX">
                <a:solidFill>
                  <a:srgbClr val="FFFFFF"/>
                </a:solidFill>
                <a:latin typeface="Tahoma"/>
              </a:rPr>
              <a:t>ORDENAMIENTO POR EL MÉTODO DE LA SACUDIDA</a:t>
            </a:r>
          </a:p>
        </p:txBody>
      </p:sp>
      <p:sp>
        <p:nvSpPr>
          <p:cNvPr id="3" name=""/>
          <p:cNvSpPr txBox="1"/>
          <p:nvPr>
            <p:ph type="body" idx="1"/>
          </p:nvPr>
        </p:nvSpPr>
        <p:spPr>
          <a:xfrm>
            <a:off x="685800" y="2833356"/>
            <a:ext cx="5070231" cy="3385331"/>
          </a:xfrm>
          <a:prstGeom prst="rect"/>
        </p:spPr>
        <p:txBody>
          <a:bodyPr>
            <a:normAutofit fontScale="92000" lnSpcReduction="10000"/>
          </a:bodyPr>
          <a:lstStyle>
            <a:lvl1pPr lvl="0" rtl="0">
              <a:defRPr/>
            </a:lvl1pPr>
          </a:lstStyle>
          <a:p>
            <a:pPr lvl="0" rtl="0" marL="0" indent="0">
              <a:buNone/>
            </a:pPr>
            <a:r>
              <a:rPr lang="es-MX"/>
              <a:t>Ventajas:</a:t>
            </a:r>
          </a:p>
          <a:p>
            <a:pPr lvl="0" rtl="0"/>
            <a:r>
              <a:rPr lang="es-MX"/>
              <a:t>Fácil implementación</a:t>
            </a:r>
          </a:p>
          <a:p>
            <a:pPr lvl="0" rtl="0"/>
            <a:r>
              <a:rPr lang="es-MX"/>
              <a:t>Reduce considerablemente el número de </a:t>
            </a:r>
            <a:r>
              <a:rPr lang="es-MX"/>
              <a:t>comparaciones.</a:t>
            </a:r>
          </a:p>
          <a:p>
            <a:pPr lvl="0" rtl="0"/>
            <a:r>
              <a:rPr lang="es-MX"/>
              <a:t>Se </a:t>
            </a:r>
            <a:r>
              <a:rPr lang="es-MX"/>
              <a:t>va directamente al elemento que falta ordenar.</a:t>
            </a:r>
          </a:p>
        </p:txBody>
      </p:sp>
      <p:sp>
        <p:nvSpPr>
          <p:cNvPr id="4" name=""/>
          <p:cNvSpPr txBox="1"/>
          <p:nvPr/>
        </p:nvSpPr>
        <p:spPr>
          <a:xfrm>
            <a:off x="685800" y="1709674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/>
              <a:t>Ventajas y desventajas:</a:t>
            </a:r>
          </a:p>
        </p:txBody>
      </p:sp>
      <p:sp>
        <p:nvSpPr>
          <p:cNvPr id="5" name=""/>
          <p:cNvSpPr txBox="1"/>
          <p:nvPr/>
        </p:nvSpPr>
        <p:spPr>
          <a:xfrm>
            <a:off x="5756031" y="2833356"/>
            <a:ext cx="5070231" cy="3385331"/>
          </a:xfrm>
          <a:prstGeom prst="rect"/>
        </p:spPr>
        <p:txBody>
          <a:bodyPr lIns="91440" tIns="45720" rIns="91440" bIns="45720">
            <a:normAutofit fontScale="92000"/>
          </a:bodyPr>
          <a:lstStyle>
            <a:lvl1pPr lvl="0" algn="l" rtl="0" marL="228600" indent="-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200">
                <a:solidFill>
                  <a:schemeClr val="tx1"/>
                </a:solidFill>
                <a:latin typeface="Century Gothic"/>
              </a:defRPr>
            </a:lvl1pPr>
          </a:lstStyle>
          <a:p>
            <a:pPr lvl="0" rtl="0" marL="0" indent="0">
              <a:buNone/>
            </a:pPr>
            <a:r>
              <a:rPr lang="es-MX"/>
              <a:t>Desventajas:</a:t>
            </a:r>
          </a:p>
          <a:p>
            <a:pPr lvl="0" rtl="0"/>
            <a:r>
              <a:rPr lang="es-MX"/>
              <a:t>Muy </a:t>
            </a:r>
            <a:r>
              <a:rPr lang="es-MX"/>
              <a:t>lento</a:t>
            </a:r>
          </a:p>
          <a:p>
            <a:pPr lvl="0" rtl="0"/>
            <a:r>
              <a:rPr lang="es-MX"/>
              <a:t>Realiza </a:t>
            </a:r>
            <a:r>
              <a:rPr lang="es-MX"/>
              <a:t>numerosas </a:t>
            </a:r>
            <a:r>
              <a:rPr lang="es-MX"/>
              <a:t>comparaciones</a:t>
            </a:r>
          </a:p>
          <a:p>
            <a:pPr lvl="0" rtl="0"/>
            <a:r>
              <a:rPr lang="es-MX"/>
              <a:t>Realiza </a:t>
            </a:r>
            <a:r>
              <a:rPr lang="es-MX"/>
              <a:t>numerosos </a:t>
            </a:r>
            <a:r>
              <a:rPr lang="es-MX"/>
              <a:t>intercambios</a:t>
            </a:r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685800" y="1883538"/>
            <a:ext cx="10820400" cy="4335149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algn="just" rtl="0"/>
            <a:r>
              <a:rPr lang="es-MX">
                <a:latin typeface="Tahoma"/>
              </a:rPr>
              <a:t>L</a:t>
            </a:r>
            <a:r>
              <a:rPr lang="es-MX">
                <a:latin typeface="Tahoma"/>
              </a:rPr>
              <a:t>a </a:t>
            </a:r>
            <a:r>
              <a:rPr lang="es-MX">
                <a:latin typeface="Tahoma"/>
              </a:rPr>
              <a:t>utilización del método de la sacudida es el ordenamiento de un arreglo que se requiera ordenar independientemente de su tamaño. este método se basa en la implementación de comparaciones </a:t>
            </a:r>
            <a:r>
              <a:rPr lang="es-MX">
                <a:latin typeface="Tahoma"/>
              </a:rPr>
              <a:t>más </a:t>
            </a:r>
            <a:r>
              <a:rPr lang="es-MX">
                <a:latin typeface="Tahoma"/>
              </a:rPr>
              <a:t>completa entre las posiciones del vector haciendo mas sencillo su uso y manera de </a:t>
            </a:r>
            <a:r>
              <a:rPr lang="es-MX">
                <a:latin typeface="Tahoma"/>
              </a:rPr>
              <a:t>entenderlo.</a:t>
            </a:r>
          </a:p>
          <a:p>
            <a:pPr lvl="0" algn="just" rtl="0"/>
            <a:r>
              <a:rPr lang="es-MX">
                <a:latin typeface="Tahoma"/>
              </a:rPr>
              <a:t>T</a:t>
            </a:r>
            <a:r>
              <a:rPr lang="es-MX">
                <a:latin typeface="Tahoma"/>
              </a:rPr>
              <a:t>eniendo </a:t>
            </a:r>
            <a:r>
              <a:rPr lang="es-MX">
                <a:latin typeface="Tahoma"/>
              </a:rPr>
              <a:t>en cuenta la forma del algoritmo que se desee utilizar, podemos ver e identificar que utilizando este método por consola es mucho mas corto las </a:t>
            </a:r>
            <a:r>
              <a:rPr lang="es-MX">
                <a:latin typeface="Tahoma"/>
              </a:rPr>
              <a:t>líneas </a:t>
            </a:r>
            <a:r>
              <a:rPr lang="es-MX">
                <a:latin typeface="Tahoma"/>
              </a:rPr>
              <a:t>de código que imprimiendo cada uno de los mensajes </a:t>
            </a:r>
            <a:r>
              <a:rPr lang="es-MX">
                <a:latin typeface="Tahoma"/>
              </a:rPr>
              <a:t>requeridos la </a:t>
            </a:r>
            <a:r>
              <a:rPr lang="es-MX">
                <a:latin typeface="Tahoma"/>
              </a:rPr>
              <a:t>intención de este doble direccionamiento es ayudar a los elementos "tortugas" a avanzar de manera mas </a:t>
            </a:r>
            <a:r>
              <a:rPr lang="es-MX">
                <a:latin typeface="Tahoma"/>
              </a:rPr>
              <a:t>rápida.</a:t>
            </a:r>
          </a:p>
        </p:txBody>
      </p:sp>
      <p:sp>
        <p:nvSpPr>
          <p:cNvPr id="3" name=""/>
          <p:cNvSpPr txBox="1"/>
          <p:nvPr/>
        </p:nvSpPr>
        <p:spPr>
          <a:xfrm>
            <a:off x="685800" y="759857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solidFill>
                  <a:srgbClr val="FFFFFF"/>
                </a:solidFill>
                <a:latin typeface="Tahoma"/>
              </a:rPr>
              <a:t>Conclusiones:</a:t>
            </a:r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>
            <p:ph type="body" idx="1"/>
          </p:nvPr>
        </p:nvSpPr>
        <p:spPr>
          <a:xfrm>
            <a:off x="685800" y="1883538"/>
            <a:ext cx="10820400" cy="4335149"/>
          </a:xfrm>
          <a:prstGeom prst="rect"/>
        </p:spPr>
        <p:txBody>
          <a:bodyPr/>
          <a:lstStyle>
            <a:lvl1pPr lvl="0" rtl="0">
              <a:defRPr/>
            </a:lvl1pPr>
          </a:lstStyle>
          <a:p>
            <a:pPr lvl="0" algn="just" rtl="0"/>
            <a:r>
              <a:rPr lang="es-MX">
                <a:latin typeface="Tahoma"/>
                <a:hlinkClick r:id="rId1"/>
              </a:rPr>
              <a:t>https://prezi.com/o268jiqili7y/ordenamiento-por-el-metodo-de-la-sacudida-shaker-sort</a:t>
            </a:r>
            <a:r>
              <a:rPr lang="es-MX">
                <a:latin typeface="Tahoma"/>
                <a:hlinkClick r:id="rId2"/>
              </a:rPr>
              <a:t>/</a:t>
            </a:r>
          </a:p>
          <a:p>
            <a:pPr lvl="0" algn="just" rtl="0"/>
            <a:r>
              <a:rPr lang="es-MX">
                <a:latin typeface="Tahoma"/>
                <a:hlinkClick r:id="rId3"/>
              </a:rPr>
              <a:t>https://prezi.com/3mtc9xohrzh5/ordenamiento-por-el-metodo-de-la-sacudida-shaker-sort</a:t>
            </a:r>
            <a:r>
              <a:rPr lang="es-MX">
                <a:latin typeface="Tahoma"/>
                <a:hlinkClick r:id="rId4"/>
              </a:rPr>
              <a:t>/</a:t>
            </a:r>
          </a:p>
          <a:p>
            <a:pPr lvl="0" algn="just" rtl="0"/>
            <a:r>
              <a:rPr lang="es-MX">
                <a:latin typeface="Tahoma"/>
                <a:hlinkClick r:id="rId5"/>
              </a:rPr>
              <a:t>http://</a:t>
            </a:r>
            <a:r>
              <a:rPr lang="es-MX">
                <a:latin typeface="Tahoma"/>
                <a:hlinkClick r:id="rId6"/>
              </a:rPr>
              <a:t>metodoshaker.blogspot.mx/2015/09/codido-shaker-sort.html</a:t>
            </a:r>
          </a:p>
          <a:p>
            <a:pPr lvl="0" algn="just" rtl="0"/>
            <a:r>
              <a:rPr lang="es-MX">
                <a:latin typeface="Tahoma"/>
                <a:hlinkClick r:id="rId7"/>
              </a:rPr>
              <a:t>http://</a:t>
            </a:r>
            <a:r>
              <a:rPr lang="es-MX">
                <a:latin typeface="Tahoma"/>
                <a:hlinkClick r:id="rId8"/>
              </a:rPr>
              <a:t>lwh.free.fr/pages/algo/tri/tri_shaker_es.html</a:t>
            </a:r>
          </a:p>
          <a:p>
            <a:pPr lvl="0"/>
            <a:r>
              <a:rPr/>
              <a:t>https://prezi.com/m/fevdblxctrig/metodo-shaker/</a:t>
            </a:r>
          </a:p>
        </p:txBody>
      </p:sp>
      <p:sp>
        <p:nvSpPr>
          <p:cNvPr id="3" name=""/>
          <p:cNvSpPr txBox="1"/>
          <p:nvPr/>
        </p:nvSpPr>
        <p:spPr>
          <a:xfrm>
            <a:off x="685800" y="759857"/>
            <a:ext cx="10820400" cy="1123681"/>
          </a:xfrm>
          <a:prstGeom prst="rect"/>
        </p:spPr>
        <p:txBody>
          <a:bodyPr lIns="91440" tIns="45720" rIns="91440" bIns="45720" anchor="ctr"/>
          <a:lstStyle>
            <a:lvl1pPr lvl="0" algn="r" rtl="0">
              <a:lnSpc>
                <a:spcPct val="90000"/>
              </a:lnSpc>
              <a:buNone/>
              <a:defRPr sz="4000" cap="all" baseline="0">
                <a:solidFill>
                  <a:schemeClr val="tx1"/>
                </a:solidFill>
                <a:latin typeface="Century Gothic"/>
              </a:defRPr>
            </a:lvl1pPr>
          </a:lstStyle>
          <a:p>
            <a:pPr lvl="0" algn="l" rtl="0"/>
            <a:r>
              <a:rPr sz="2800" lang="es-MX">
                <a:solidFill>
                  <a:srgbClr val="FFFFFF"/>
                </a:solidFill>
                <a:latin typeface="Tahoma"/>
              </a:rPr>
              <a:t>Bibliografías:</a:t>
            </a:r>
          </a:p>
        </p:txBody>
      </p:sp>
    </p:spTree>
  </p:cSld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